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61"/>
  </p:notesMasterIdLst>
  <p:sldIdLst>
    <p:sldId id="256" r:id="rId5"/>
    <p:sldId id="432" r:id="rId6"/>
    <p:sldId id="472" r:id="rId7"/>
    <p:sldId id="476" r:id="rId8"/>
    <p:sldId id="490" r:id="rId9"/>
    <p:sldId id="539" r:id="rId10"/>
    <p:sldId id="473" r:id="rId11"/>
    <p:sldId id="477" r:id="rId12"/>
    <p:sldId id="479" r:id="rId13"/>
    <p:sldId id="474" r:id="rId14"/>
    <p:sldId id="365" r:id="rId15"/>
    <p:sldId id="492" r:id="rId16"/>
    <p:sldId id="516" r:id="rId17"/>
    <p:sldId id="428" r:id="rId18"/>
    <p:sldId id="456" r:id="rId19"/>
    <p:sldId id="429" r:id="rId20"/>
    <p:sldId id="451" r:id="rId21"/>
    <p:sldId id="452" r:id="rId22"/>
    <p:sldId id="453" r:id="rId23"/>
    <p:sldId id="454" r:id="rId24"/>
    <p:sldId id="455" r:id="rId25"/>
    <p:sldId id="517" r:id="rId26"/>
    <p:sldId id="518" r:id="rId27"/>
    <p:sldId id="481" r:id="rId28"/>
    <p:sldId id="519" r:id="rId29"/>
    <p:sldId id="515" r:id="rId30"/>
    <p:sldId id="520" r:id="rId31"/>
    <p:sldId id="480" r:id="rId32"/>
    <p:sldId id="541" r:id="rId33"/>
    <p:sldId id="514" r:id="rId34"/>
    <p:sldId id="521" r:id="rId35"/>
    <p:sldId id="540" r:id="rId36"/>
    <p:sldId id="538" r:id="rId37"/>
    <p:sldId id="522" r:id="rId38"/>
    <p:sldId id="524" r:id="rId39"/>
    <p:sldId id="542" r:id="rId40"/>
    <p:sldId id="536" r:id="rId41"/>
    <p:sldId id="523" r:id="rId42"/>
    <p:sldId id="527" r:id="rId43"/>
    <p:sldId id="525" r:id="rId44"/>
    <p:sldId id="526" r:id="rId45"/>
    <p:sldId id="531" r:id="rId46"/>
    <p:sldId id="528" r:id="rId47"/>
    <p:sldId id="529" r:id="rId48"/>
    <p:sldId id="537" r:id="rId49"/>
    <p:sldId id="532" r:id="rId50"/>
    <p:sldId id="533" r:id="rId51"/>
    <p:sldId id="530" r:id="rId52"/>
    <p:sldId id="534" r:id="rId53"/>
    <p:sldId id="535" r:id="rId54"/>
    <p:sldId id="502" r:id="rId55"/>
    <p:sldId id="504" r:id="rId56"/>
    <p:sldId id="471" r:id="rId57"/>
    <p:sldId id="511" r:id="rId58"/>
    <p:sldId id="508" r:id="rId59"/>
    <p:sldId id="509" r:id="rId60"/>
  </p:sldIdLst>
  <p:sldSz cx="17338675" cy="9753600"/>
  <p:notesSz cx="7104063" cy="10234613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per Degraeuwe" initials="JD" lastIdx="1" clrIdx="0">
    <p:extLst>
      <p:ext uri="{19B8F6BF-5375-455C-9EA6-DF929625EA0E}">
        <p15:presenceInfo xmlns:p15="http://schemas.microsoft.com/office/powerpoint/2012/main" userId="S-1-5-21-4030456262-320625612-449655040-1752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99FD81"/>
    <a:srgbClr val="A3DBB2"/>
    <a:srgbClr val="DFAA9F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7803" autoAdjust="0"/>
  </p:normalViewPr>
  <p:slideViewPr>
    <p:cSldViewPr snapToGrid="0" showGuides="1">
      <p:cViewPr varScale="1">
        <p:scale>
          <a:sx n="53" d="100"/>
          <a:sy n="53" d="100"/>
        </p:scale>
        <p:origin x="1932" y="84"/>
      </p:cViewPr>
      <p:guideLst>
        <p:guide orient="horz" pos="3072"/>
        <p:guide pos="5461"/>
      </p:guideLst>
    </p:cSldViewPr>
  </p:slideViewPr>
  <p:outlineViewPr>
    <p:cViewPr>
      <p:scale>
        <a:sx n="33" d="100"/>
        <a:sy n="33" d="100"/>
      </p:scale>
      <p:origin x="0" y="-8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82"/>
    </p:cViewPr>
  </p:sorterViewPr>
  <p:notesViewPr>
    <p:cSldViewPr snapToGrid="0">
      <p:cViewPr varScale="1">
        <p:scale>
          <a:sx n="66" d="100"/>
          <a:sy n="66" d="100"/>
        </p:scale>
        <p:origin x="228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680C0C-85DF-417F-8238-DB0D15743621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74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6818A-582D-745A-2628-2916C074C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43DEE-4BD8-FA25-3728-2A41BC7C0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D627A-110B-748B-087B-06F45ADB9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with that computer-assisted approach in mind, let’s have a look at the research question.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BFAE-7F4A-EDA4-29BC-49C3E1377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1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94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7C45B-74D6-66FE-23DE-4B4C001A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A2A35-840B-9805-2BCC-E1FF42725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71767-489D-ABE5-5385-80A9021B7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90E7-77A5-BFFD-EFCC-AA4C01E78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535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42600-1FEE-572F-DE4E-20CF64F0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7AC6F-529D-F883-6FEA-DDF55EB74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4F9DA-AEE6-48F2-F22E-081DA7281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2C83-DB68-055A-E6AA-6C756DA21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38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start with scenario A. Suppose I’m a teacher of English as a foreign language, and I’m preparing a vocabulary class on the topic of music.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thing I do is gathering texts on the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63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go online and start looking for articles.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759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531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385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48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D762-06A3-45CF-D0BF-1955629C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AE969-3D92-34BE-9EBA-D2A9B6B3D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51310-A779-241B-359B-874CFA07F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[text</a:t>
            </a:r>
            <a:r>
              <a:rPr lang="en-GB" noProof="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EBE8-3732-27D3-F655-074FA5DCA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0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81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certain point, I feel I’ve gathered enough texts, […]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458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GB" dirty="0"/>
              <a:t> […] so I start to actually read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870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GB" dirty="0"/>
              <a:t>And while I’m reading them, I highlight all </a:t>
            </a:r>
            <a:r>
              <a:rPr lang="en-GB" b="1" dirty="0"/>
              <a:t>relevant</a:t>
            </a:r>
            <a:r>
              <a:rPr lang="en-GB" dirty="0"/>
              <a:t> words. Words related to music.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0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GB" dirty="0"/>
              <a:t>Other words I just skip, because they’re not relevant to teach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78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in summary, this approach will result in high-quality learning materials because it combines the expertise of a teacher with authentic input data.</a:t>
            </a:r>
          </a:p>
          <a:p>
            <a:endParaRPr lang="en-GB" dirty="0"/>
          </a:p>
          <a:p>
            <a:r>
              <a:rPr lang="en-GB" dirty="0"/>
              <a:t>But it has the disadvantage that it takes an awful lot of time: gathering, reading and analysing dozens of articles is not something you do during a lunch break. And let’s not forget that this is all preparation stuff, the teacher still needs give the class, guide the students, correct their answers, give feedback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320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EFBB-D804-7408-AB80-465BFBDB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30C30-0F2A-7F1F-D35C-8B274B139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0BF8E-8F7F-C9DC-C52C-B45C24F9E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little help from an artificial friend!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6A83E-D709-A489-4917-6A489AA18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995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4D9B-763B-4D89-3766-F37A41CF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ECFE4-2B18-2F33-60EF-329D2A256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25A3A-0713-2352-F083-EACFE8AD7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21F0-B12A-355B-45FF-833CE1A4C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304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2871-C9F6-1370-B39C-E576877C3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48BE7-23A3-962A-A1DB-DD6C518CE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9AD88-3B95-5F9C-2B78-C41EBF9E8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C9F7D-EA65-7F82-1556-A405EE78D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14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FD44-1506-9A3B-1105-16109439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5BBA9-AA80-B977-DBBE-04DD5C456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55FF6-EF99-F42C-F0E3-04B8DA454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A2D1-77D0-1F55-DB8C-3E03C3561D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81D4-6A63-EA27-7E29-27E554D4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7097-8475-397E-1891-2AB8074D9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B21D1-642C-7C2B-EAF6-97E24B29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22ECA-DD62-AC3A-F8B9-F3114A6BB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20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C2184-DA43-BB40-15C6-DEE26B70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5DA23-447F-0974-4CD0-4C3587BF0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272E3-6348-080F-CAEE-3317278C2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A5CBB-FD78-668D-5BB7-7E3B013A4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452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0ACC-7E57-24A9-9C20-45A66075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B07DD-F35F-7F5F-85AC-72C75BC2E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9AE62-AFC1-F215-EF52-913B4036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63663-CF14-23E0-3269-F6F0A2D22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358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2389-D8AD-E0A8-514F-1B8045ACD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5061A-0636-339E-3FC1-F6176369C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A3465-FC93-5420-7ED9-AD396CC6A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009FC-B1BF-3C6A-7F96-0209622DF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44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2E55F-109A-E53A-7F12-DFF98B1F4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A9922-0B51-A1B7-1138-0F78AEF0A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55B42-2DEB-4E40-D941-2232E12ED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813C8-69C8-3E04-BCDB-815D20E18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527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24A6-C24A-2A4A-FB56-7F53558BB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53879-882B-8552-5C92-F1D870F4E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BD9E8-4C09-3B1D-5DD8-B04B0BD8B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A3238-AE8E-ED43-E310-A03282A83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74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7CFE-4D2A-D1FD-3F66-00197B014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C04BE-8E5A-DD99-61AA-605DF1085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134E7-8196-CC8F-DC7E-4F7D7DE93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036A3-A877-F406-E2E8-C26DD9751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148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0AD4-CD1B-1061-E6A5-9F57AAC9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555A53-4F2B-CF5B-8FE8-833CFC0DE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4CF91-A8F1-CD40-1568-92A571F55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FC05-2A33-A17F-91AB-F54243192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329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961D1-80C0-B5A0-EE30-435D16CF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91E6F-3B79-A39A-09BB-2941559BD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CF600-DC4A-1BD2-7234-8105DD0B6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7A1D1-A05A-6D07-8C01-CD87821AB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748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73B7-4D24-AB9A-3511-DD0BFF4E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EE88F-63ED-5332-E348-7CB25ADD9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EC266-3C81-F909-5CEA-8625AA0D3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B7B29-EC3E-A5F7-7D3E-73BA218C1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61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1FB94-08F5-AD80-710B-B162B1ED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26ABA-BDB3-B920-2CDF-4F3B82805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9E09F-AF18-28FD-8473-D5266E37E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A98A3-F1EB-B41F-5463-5E3C522E5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70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6AF46-0FAA-7218-0214-734BA7441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44D59-1E29-C9D5-9715-7859EEF99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17C40-9099-C16B-16A6-C9BC53692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3DF8D-6AC9-4C12-2767-AC5BFA727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782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628B-254E-4C64-1AFE-A69A18BD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B06BC-14E9-2524-181F-19502FFF5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344D3-2A8B-06EF-1052-51916245D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B2D92-A6F0-98AE-A4E7-ED86B9387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927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79F1-F360-7443-641C-2DBC80E1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B396B-660D-9FB7-3C97-5737278DF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0AFE3-D66F-E09B-B507-A16D5F73B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CC926-E630-527F-B12E-A5328DC1A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72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186D-4ED6-4898-2296-95BE9EF1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CB49E-9A06-EE94-1708-5C092C0CB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B12DC-2428-8D45-417F-4DB02627C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F2BE-37F1-57BB-93BA-72CBA32EA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625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939B-C15C-75F8-CA5D-94793D3F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43FB4-7745-261A-1797-EF1D8F62B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61B07-1196-35D9-7236-F010A4477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6073-2B4F-6CC9-C6A6-BF09A35B71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8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175-9F77-6E51-2392-0CBE98F1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624D9-A322-F8F6-0DA6-2DEA2419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175A0-2FE2-00B1-F775-1A1B63D73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63070-6304-65A3-5C00-0C6250927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263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DC29-E048-3805-7718-FDD28B49D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FB35A-F6F8-04B5-6856-BF3F2E162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A9E2F-E0FE-C87C-3396-1D23670FA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2AF39-2C9D-75D3-BAC1-A5E14FA68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770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94792-B0C2-928A-E8AB-B8A9CA9E2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6B731-9073-8D61-742A-537441EBC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F0D56-4C91-6C38-8398-15C1D1C02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C788A-3B1D-D8BC-CA74-2560BC4AC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29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8A967-06AD-95DC-B0CB-0379F2050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DF272-028F-A7FB-F4C3-6C2DFCE40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07CD7-B205-32CD-AA04-19E17E071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B268D-F071-D914-A398-C78F1C8F6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61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4E25-DE66-25BE-94A8-FBDB51AE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865B9-D539-6741-1B61-929562B98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61F17F-940F-764A-FBC1-B5C8CC54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0F89F-FAC1-4741-790F-BC45BC54B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57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DA08-88E6-664C-FE5F-C3629837B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C3323-F6A6-173F-AFC1-DCCFA57CC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790B7-9807-2E42-33B1-426DE7BC6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2F0CA-EE9A-55C2-2419-F71228FD5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26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CC363-6748-99CE-177E-7380F9ABD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869ECC8-4C6E-75E2-8D00-0C1163BCF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9DE9B3B-0691-8CB1-9746-1F728F35A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Word list for a given domain, in this case religion.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AC2231-335C-2413-1899-A6E3C21BF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67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D4B5-59E5-2C61-9B07-4EB6BFE6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FE071-7B97-7464-727B-7C2C31CE4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A0BC-3378-12AD-88EA-515F7387F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3352F-37C7-BF30-7121-32ED2D15B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505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DC09B-6A09-C069-3F63-C7BD7F58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1CACB-7F24-D031-7D50-EC437A99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ED618-C4F3-68EA-24AE-01B74B859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B911D-7B22-D693-F5BB-C3E44594A4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899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5BF27-3C95-6F31-2D14-7CF5FB52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66254-E27F-08CF-23EB-E355B1310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1DBE1-6516-DEF1-66B1-0843E5DEF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723AA-B52C-7A4F-B9FA-B66F50A16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2931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109D-7317-74CE-7A04-3E4413691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6FB85-521B-4668-7AF7-986099E98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F46023-A485-3568-6A27-D4A73F374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2D15C-3FCE-3C0A-911D-955EB26A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42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53C-F4C6-C52F-6C3C-CFA8F7F2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C9125-7AAD-6E51-C405-F633B4DA2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053D2-C13D-3F7C-E957-B1967C650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D065-67EE-657C-1D80-BC02889310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143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6A9A-D1DB-C912-6B0B-F3DEE62BB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0D340-E95D-19B7-D882-B4D95939D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2F592-8347-E6B1-47A9-3CE7B051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FCD48-837D-45FE-DCD7-C5AB3D465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724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25931-E3CB-95C4-23A1-663219A7B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46B19FB-66EB-A9C5-D70E-F5FF62949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1964A1F-24E1-9E78-CB6D-5E0147B8A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I </a:t>
            </a:r>
            <a:r>
              <a:rPr lang="nl-BE" dirty="0" err="1"/>
              <a:t>just</a:t>
            </a:r>
            <a:r>
              <a:rPr lang="nl-BE" dirty="0"/>
              <a:t>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thank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attention!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A6F233-BBAE-2E50-C174-531A355FD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351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BB63-46C9-B1DF-6BC9-F7311F2E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DD2FC-019C-6C2F-78E2-01FC7B26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E29E2-C12C-C004-AFA5-A5F73B3D9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6DDC-325A-7252-C152-8D60FFC35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45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2B01-1182-6C6C-B7C0-6ADEA64CE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4A20E-6672-9737-4D00-2F2B4136E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47217-2828-ECA9-6817-FB2513EE7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949DC-B540-5859-039D-79280458E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4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C639E-CFE9-5D79-78F3-8CC854B4C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72438-928D-795D-802C-18B6B26AD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60739B-9B87-5E8E-D0C0-CCE1E13D3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[text]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8538D-2AF2-87D3-F6A9-2B0F6F64B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3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84E0A-FB76-249A-3FF9-6DD3524C0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81C23-A28F-EE4D-81B9-11D9B8E7B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D09FA-7B93-6238-B757-2BDC9E58A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So, in other 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Machine replacing the human in the foreign language: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Machine helping the human to learn how to speak the foreign language: yes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732B6-8EC5-8BE1-AEF5-9A11AC1F95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67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11/12/2025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42573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6" name="Afbeelding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3251017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1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23" name="Afbeelding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3251017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11/12/2025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11/12/2025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11/12/2025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11/12/2025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11-12-2025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47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11-12-2025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485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Tekststijl van het model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11/12/2025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337/9781781003152.00014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32714/ricl.09.02.02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1291074" y="2286000"/>
            <a:ext cx="15183366" cy="3703320"/>
          </a:xfrm>
        </p:spPr>
        <p:txBody>
          <a:bodyPr/>
          <a:lstStyle/>
          <a:p>
            <a:r>
              <a:rPr lang="en-GB" sz="6000" cap="none" dirty="0"/>
              <a:t>GenAI</a:t>
            </a:r>
            <a:r>
              <a:rPr lang="en-GB" sz="6000" dirty="0"/>
              <a:t> models as keyword rankers: A learner-centred case study for L2 Spanish</a:t>
            </a:r>
            <a:endParaRPr lang="en-GB" sz="6000" noProof="0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>
          <a:xfrm>
            <a:off x="1291074" y="6242844"/>
            <a:ext cx="15191026" cy="12247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Jasper Degraeuwe – 11 December 2025 – AILLTE Symposium</a:t>
            </a:r>
          </a:p>
          <a:p>
            <a:pPr>
              <a:spcAft>
                <a:spcPts val="1200"/>
              </a:spcAft>
            </a:pPr>
            <a:r>
              <a:rPr lang="en-US" dirty="0"/>
              <a:t>The Multifaceted Role of Generative AI in Transforming Language Learning and Teacher Education</a:t>
            </a:r>
            <a:endParaRPr lang="nl-NL" dirty="0"/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Organsation L1/L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department of translation, interpreting and communication</a:t>
            </a:r>
          </a:p>
          <a:p>
            <a:pPr lvl="1"/>
            <a:r>
              <a:rPr lang="en-GB" dirty="0"/>
              <a:t>research </a:t>
            </a:r>
            <a:r>
              <a:rPr lang="en-GB" dirty="0" err="1"/>
              <a:t>groupS</a:t>
            </a:r>
            <a:r>
              <a:rPr lang="en-GB" dirty="0"/>
              <a:t> LT³ and MULTIPLES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3603BB-1FD3-7106-7264-E743D18CE1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CBFFE-A53A-51F4-E8E5-778CCF9E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F7655-F516-4176-4B73-74FA163194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6FE81-1C3C-3DDF-3C47-7D4137B57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87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11</a:t>
            </a:fld>
            <a:endParaRPr lang="en-GB"/>
          </a:p>
        </p:txBody>
      </p:sp>
      <p:sp>
        <p:nvSpPr>
          <p:cNvPr id="2" name="Tijdelijke aanduiding voor inhoud 5">
            <a:extLst>
              <a:ext uri="{FF2B5EF4-FFF2-40B4-BE49-F238E27FC236}">
                <a16:creationId xmlns:a16="http://schemas.microsoft.com/office/drawing/2014/main" id="{0C215CF6-0966-89A2-25A5-16D430DAD31D}"/>
              </a:ext>
            </a:extLst>
          </p:cNvPr>
          <p:cNvSpPr txBox="1">
            <a:spLocks/>
          </p:cNvSpPr>
          <p:nvPr/>
        </p:nvSpPr>
        <p:spPr>
          <a:xfrm>
            <a:off x="826275" y="1368833"/>
            <a:ext cx="8347234" cy="7579870"/>
          </a:xfrm>
          <a:prstGeom prst="rect">
            <a:avLst/>
          </a:prstGeom>
          <a:ln w="762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 algn="ctr">
              <a:buNone/>
            </a:pPr>
            <a:r>
              <a:rPr lang="en-GB" sz="5400" dirty="0"/>
              <a:t>Are GenAI models able</a:t>
            </a:r>
            <a:r>
              <a:rPr lang="en-US" sz="5400" dirty="0"/>
              <a:t> to rank vocabulary items according to their </a:t>
            </a:r>
            <a:r>
              <a:rPr lang="en-US" sz="5400" dirty="0" err="1"/>
              <a:t>keyness</a:t>
            </a:r>
            <a:r>
              <a:rPr lang="en-US" sz="5400" dirty="0"/>
              <a:t> (i.e. typicality) for a given semantic domain?</a:t>
            </a:r>
            <a:endParaRPr lang="en-GB" sz="5400" dirty="0"/>
          </a:p>
        </p:txBody>
      </p:sp>
      <p:pic>
        <p:nvPicPr>
          <p:cNvPr id="3" name="Tijdelijke aanduiding voor inhoud 2" descr="Afbeelding met Menselijk gezicht, kleding, fles, persoon&#10;&#10;Door AI gegenereerde inhoud is mogelijk onjuist.">
            <a:extLst>
              <a:ext uri="{FF2B5EF4-FFF2-40B4-BE49-F238E27FC236}">
                <a16:creationId xmlns:a16="http://schemas.microsoft.com/office/drawing/2014/main" id="{02771736-3E21-8E1A-34D0-492009751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43" y="1733751"/>
            <a:ext cx="6847889" cy="6847889"/>
          </a:xfrm>
        </p:spPr>
      </p:pic>
    </p:spTree>
    <p:extLst>
      <p:ext uri="{BB962C8B-B14F-4D97-AF65-F5344CB8AC3E}">
        <p14:creationId xmlns:p14="http://schemas.microsoft.com/office/powerpoint/2010/main" val="316463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6E584-64AA-60A2-4054-0FA1D339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7185A3-81FD-3E84-C471-C6C452F08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Real-life utility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3D4D4-5023-8525-5BCB-56020F6A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17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FD7B-5ABF-A819-2198-B4FAB841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5671A-266B-44DA-2A4F-E676528B6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7717-0B5F-DADF-1B4A-883A92E6B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Educational setting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Language learners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Language teachers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Especially in language for specific purposes setting</a:t>
            </a:r>
          </a:p>
          <a:p>
            <a:pPr>
              <a:spcAft>
                <a:spcPts val="1200"/>
              </a:spcAft>
            </a:pPr>
            <a:r>
              <a:rPr lang="en-GB" dirty="0"/>
              <a:t>Professional setting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Language professionals (e.g., interpreters)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F0B2F1-8584-9DCC-8B1D-70574E91C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82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dirty="0"/>
              <a:t>Teacher</a:t>
            </a:r>
          </a:p>
          <a:p>
            <a:pPr>
              <a:spcAft>
                <a:spcPts val="1800"/>
              </a:spcAft>
            </a:pPr>
            <a:r>
              <a:rPr lang="en-GB" dirty="0"/>
              <a:t>Preparation of vocabulary class</a:t>
            </a:r>
          </a:p>
          <a:p>
            <a:pPr>
              <a:spcAft>
                <a:spcPts val="1800"/>
              </a:spcAft>
            </a:pPr>
            <a:r>
              <a:rPr lang="en-GB" dirty="0"/>
              <a:t>Topic: music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2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Gather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spcAft>
                <a:spcPts val="1800"/>
              </a:spcAft>
              <a:buNone/>
            </a:pP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57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16DFFC-EA5B-3BF0-AF47-476CF337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207">
            <a:off x="2154826" y="591451"/>
            <a:ext cx="7713492" cy="85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16DFFC-EA5B-3BF0-AF47-476CF337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207">
            <a:off x="2154826" y="591451"/>
            <a:ext cx="7713492" cy="85895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0FDE353-1CD1-FDC3-F81D-E97147A74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780" y="566122"/>
            <a:ext cx="7891971" cy="85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16DFFC-EA5B-3BF0-AF47-476CF337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207">
            <a:off x="2154826" y="591451"/>
            <a:ext cx="7713492" cy="85895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0FDE353-1CD1-FDC3-F81D-E97147A74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780" y="566122"/>
            <a:ext cx="7891971" cy="853156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88D3C4A-07A8-07FF-C94E-B1D6E9A2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6280">
            <a:off x="7202710" y="1229861"/>
            <a:ext cx="6929807" cy="73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3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7953D-7236-BA79-42E3-5BA047C9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C36B65-52A3-797D-7A1B-FE787E0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22AED-E682-E2F0-C862-0091343FF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dirty="0"/>
              <a:t>Ghent University (Belgium)</a:t>
            </a:r>
          </a:p>
          <a:p>
            <a:pPr>
              <a:spcAft>
                <a:spcPts val="1800"/>
              </a:spcAft>
            </a:pPr>
            <a:r>
              <a:rPr lang="en-GB" dirty="0"/>
              <a:t>PhD on </a:t>
            </a:r>
            <a:r>
              <a:rPr lang="en-GB" b="1" dirty="0"/>
              <a:t>Intelligent Computer-Assisted Language Learning </a:t>
            </a:r>
            <a:r>
              <a:rPr lang="en-GB" dirty="0"/>
              <a:t>(ICALL)</a:t>
            </a:r>
          </a:p>
          <a:p>
            <a:pPr marL="86400" indent="0">
              <a:spcAft>
                <a:spcPts val="1800"/>
              </a:spcAft>
              <a:buNone/>
            </a:pPr>
            <a:r>
              <a:rPr lang="en-GB" dirty="0"/>
              <a:t>	ICALL ≈ CALL + AI and NLP</a:t>
            </a:r>
          </a:p>
          <a:p>
            <a:pPr>
              <a:spcAft>
                <a:spcPts val="1800"/>
              </a:spcAft>
            </a:pPr>
            <a:r>
              <a:rPr lang="en-GB" dirty="0"/>
              <a:t>Postdoctoral researcher on </a:t>
            </a:r>
            <a:r>
              <a:rPr lang="en-GB" b="1" dirty="0"/>
              <a:t>educational technologies and AI for language learning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623FD8-EAB9-59A9-4868-71699462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6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16DFFC-EA5B-3BF0-AF47-476CF337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207">
            <a:off x="2154826" y="591451"/>
            <a:ext cx="7713492" cy="85895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0FDE353-1CD1-FDC3-F81D-E97147A74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780" y="566122"/>
            <a:ext cx="7891971" cy="853156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88D3C4A-07A8-07FF-C94E-B1D6E9A2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6280">
            <a:off x="7202710" y="1229861"/>
            <a:ext cx="6929807" cy="73127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1A746F4-3993-0B07-D2AC-7659B6040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0143">
            <a:off x="7860661" y="825982"/>
            <a:ext cx="8050951" cy="81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45B2844-AB5A-1683-D825-5CD2D808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9641">
            <a:off x="950977" y="498735"/>
            <a:ext cx="8975038" cy="86663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516DFFC-EA5B-3BF0-AF47-476CF337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6207">
            <a:off x="2154826" y="591451"/>
            <a:ext cx="7713492" cy="85895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0FDE353-1CD1-FDC3-F81D-E97147A74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780" y="566122"/>
            <a:ext cx="7891971" cy="853156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88D3C4A-07A8-07FF-C94E-B1D6E9A2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6280">
            <a:off x="7202710" y="1229861"/>
            <a:ext cx="6929807" cy="73127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1A746F4-3993-0B07-D2AC-7659B6040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0143">
            <a:off x="7860661" y="825982"/>
            <a:ext cx="8050951" cy="81388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953F497-85CB-8FDE-C1A5-996E1E43A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034">
            <a:off x="9218933" y="728655"/>
            <a:ext cx="7611193" cy="85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Read and analyse texts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1B515DF-D8AF-F622-77E2-CD20D5AC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8" y="1603438"/>
            <a:ext cx="16315258" cy="73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6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Read and analyse texts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1B515DF-D8AF-F622-77E2-CD20D5AC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8" y="1603438"/>
            <a:ext cx="16315258" cy="730952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2B3F8B8-1463-34D4-3351-439618DCC215}"/>
              </a:ext>
            </a:extLst>
          </p:cNvPr>
          <p:cNvSpPr/>
          <p:nvPr/>
        </p:nvSpPr>
        <p:spPr>
          <a:xfrm>
            <a:off x="3236976" y="3108960"/>
            <a:ext cx="281635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63B00B5-6C12-2CEE-2935-1A0455C9051A}"/>
              </a:ext>
            </a:extLst>
          </p:cNvPr>
          <p:cNvSpPr/>
          <p:nvPr/>
        </p:nvSpPr>
        <p:spPr>
          <a:xfrm>
            <a:off x="14855952" y="3108960"/>
            <a:ext cx="156667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6030578-D960-5C29-EA25-73C2365BB975}"/>
              </a:ext>
            </a:extLst>
          </p:cNvPr>
          <p:cNvSpPr/>
          <p:nvPr/>
        </p:nvSpPr>
        <p:spPr>
          <a:xfrm>
            <a:off x="7845552" y="4584192"/>
            <a:ext cx="1024128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C7064A9-2B82-C67D-CFBE-713150752736}"/>
              </a:ext>
            </a:extLst>
          </p:cNvPr>
          <p:cNvSpPr/>
          <p:nvPr/>
        </p:nvSpPr>
        <p:spPr>
          <a:xfrm>
            <a:off x="8266176" y="6016752"/>
            <a:ext cx="199339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1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Read and analyse texts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1B515DF-D8AF-F622-77E2-CD20D5AC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8" y="1603438"/>
            <a:ext cx="16315258" cy="7309529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2B3F8B8-1463-34D4-3351-439618DCC215}"/>
              </a:ext>
            </a:extLst>
          </p:cNvPr>
          <p:cNvSpPr/>
          <p:nvPr/>
        </p:nvSpPr>
        <p:spPr>
          <a:xfrm>
            <a:off x="3236976" y="3108960"/>
            <a:ext cx="281635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63B00B5-6C12-2CEE-2935-1A0455C9051A}"/>
              </a:ext>
            </a:extLst>
          </p:cNvPr>
          <p:cNvSpPr/>
          <p:nvPr/>
        </p:nvSpPr>
        <p:spPr>
          <a:xfrm>
            <a:off x="14855952" y="3108960"/>
            <a:ext cx="156667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6030578-D960-5C29-EA25-73C2365BB975}"/>
              </a:ext>
            </a:extLst>
          </p:cNvPr>
          <p:cNvSpPr/>
          <p:nvPr/>
        </p:nvSpPr>
        <p:spPr>
          <a:xfrm>
            <a:off x="7845552" y="4584192"/>
            <a:ext cx="1024128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EC7064A9-2B82-C67D-CFBE-713150752736}"/>
              </a:ext>
            </a:extLst>
          </p:cNvPr>
          <p:cNvSpPr/>
          <p:nvPr/>
        </p:nvSpPr>
        <p:spPr>
          <a:xfrm>
            <a:off x="8266176" y="6016752"/>
            <a:ext cx="1993392" cy="585216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87F2702-D6E6-FD5D-2B61-9726338862A4}"/>
              </a:ext>
            </a:extLst>
          </p:cNvPr>
          <p:cNvSpPr/>
          <p:nvPr/>
        </p:nvSpPr>
        <p:spPr>
          <a:xfrm>
            <a:off x="12588240" y="7467600"/>
            <a:ext cx="2133600" cy="5852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ABC46262-60DF-71C2-C386-EE01DFCE72B0}"/>
              </a:ext>
            </a:extLst>
          </p:cNvPr>
          <p:cNvSpPr/>
          <p:nvPr/>
        </p:nvSpPr>
        <p:spPr>
          <a:xfrm>
            <a:off x="12588240" y="4584192"/>
            <a:ext cx="1993392" cy="5852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A: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6" y="4876800"/>
            <a:ext cx="7200000" cy="3013564"/>
          </a:xfrm>
        </p:spPr>
        <p:txBody>
          <a:bodyPr>
            <a:normAutofit fontScale="85000" lnSpcReduction="10000"/>
          </a:bodyPr>
          <a:lstStyle/>
          <a:p>
            <a:pPr marL="86400" indent="0" algn="ctr">
              <a:spcAft>
                <a:spcPts val="1800"/>
              </a:spcAft>
              <a:buNone/>
            </a:pPr>
            <a:r>
              <a:rPr lang="en-GB" dirty="0">
                <a:sym typeface="Wingdings" panose="05000000000000000000" pitchFamily="2" charset="2"/>
              </a:rPr>
              <a:t>Teacher expertise</a:t>
            </a:r>
          </a:p>
          <a:p>
            <a:pPr marL="86400" indent="0" algn="ctr">
              <a:spcAft>
                <a:spcPts val="1800"/>
              </a:spcAft>
              <a:buNone/>
            </a:pPr>
            <a:r>
              <a:rPr lang="en-GB" dirty="0">
                <a:sym typeface="Wingdings" panose="05000000000000000000" pitchFamily="2" charset="2"/>
              </a:rPr>
              <a:t>Authentic input data (articles)</a:t>
            </a:r>
          </a:p>
          <a:p>
            <a:pPr marL="86400" indent="0" algn="ctr">
              <a:spcAft>
                <a:spcPts val="1800"/>
              </a:spcAft>
              <a:buNone/>
            </a:pPr>
            <a:r>
              <a:rPr lang="en-GB" b="1" dirty="0">
                <a:sym typeface="Wingdings" panose="05000000000000000000" pitchFamily="2" charset="2"/>
              </a:rPr>
              <a:t> </a:t>
            </a:r>
            <a:r>
              <a:rPr lang="en-GB" b="1" dirty="0"/>
              <a:t>Very qualitative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856E2E-57DD-F493-04BC-E78F2B5EFBF4}"/>
              </a:ext>
            </a:extLst>
          </p:cNvPr>
          <p:cNvSpPr txBox="1">
            <a:spLocks/>
          </p:cNvSpPr>
          <p:nvPr/>
        </p:nvSpPr>
        <p:spPr>
          <a:xfrm>
            <a:off x="9335400" y="5951735"/>
            <a:ext cx="7200000" cy="863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400" indent="0" algn="ctr">
              <a:spcAft>
                <a:spcPts val="1800"/>
              </a:spcAft>
              <a:buNone/>
            </a:pPr>
            <a:r>
              <a:rPr lang="en-GB" sz="4100" b="1" dirty="0"/>
              <a:t>Very time-consuming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787BDB8B-58E2-F345-9697-0AA6F14EB113}"/>
              </a:ext>
            </a:extLst>
          </p:cNvPr>
          <p:cNvCxnSpPr>
            <a:cxnSpLocks/>
          </p:cNvCxnSpPr>
          <p:nvPr/>
        </p:nvCxnSpPr>
        <p:spPr>
          <a:xfrm>
            <a:off x="8669337" y="1353312"/>
            <a:ext cx="0" cy="7595391"/>
          </a:xfrm>
          <a:prstGeom prst="line">
            <a:avLst/>
          </a:prstGeom>
          <a:ln w="952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dge: niet meer volgen silhouet">
            <a:extLst>
              <a:ext uri="{FF2B5EF4-FFF2-40B4-BE49-F238E27FC236}">
                <a16:creationId xmlns:a16="http://schemas.microsoft.com/office/drawing/2014/main" id="{432065B7-3540-F6FD-764B-A4678DDCE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7926" y="1584960"/>
            <a:ext cx="1994947" cy="1994947"/>
          </a:xfrm>
          <a:prstGeom prst="rect">
            <a:avLst/>
          </a:prstGeom>
        </p:spPr>
      </p:pic>
      <p:pic>
        <p:nvPicPr>
          <p:cNvPr id="13" name="Graphic 12" descr="Badge volgen silhouet">
            <a:extLst>
              <a:ext uri="{FF2B5EF4-FFF2-40B4-BE49-F238E27FC236}">
                <a16:creationId xmlns:a16="http://schemas.microsoft.com/office/drawing/2014/main" id="{1F212AFE-4FFA-835E-D306-8670B514A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581" y="1449417"/>
            <a:ext cx="2130490" cy="21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A4D3-D606-86CC-1D4B-9C38EA93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81DB4-7C25-A93C-6413-E40EBCB0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B: </a:t>
            </a:r>
            <a:r>
              <a:rPr lang="en-GB" cap="none" dirty="0"/>
              <a:t>GenAI</a:t>
            </a:r>
            <a:r>
              <a:rPr lang="en-GB" dirty="0"/>
              <a:t> assistance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592FF5-48C7-A01B-7E91-6D5F721E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DDF0C-185A-6B13-A39C-0A717B87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00800" indent="-914400">
              <a:buFont typeface="+mj-lt"/>
              <a:buAutoNum type="arabicPeriod"/>
            </a:pPr>
            <a:r>
              <a:rPr lang="en-US" dirty="0"/>
              <a:t>Prompt: “please give me a list of the </a:t>
            </a:r>
            <a:r>
              <a:rPr lang="en-US" i="1" dirty="0"/>
              <a:t>n</a:t>
            </a:r>
            <a:r>
              <a:rPr lang="en-US" dirty="0"/>
              <a:t> most typical words of the domain of music”</a:t>
            </a:r>
          </a:p>
          <a:p>
            <a:pPr marL="1000800" indent="-914400">
              <a:buFont typeface="+mj-lt"/>
              <a:buAutoNum type="arabicPeriod"/>
            </a:pPr>
            <a:r>
              <a:rPr lang="en-US" dirty="0"/>
              <a:t>Introduce prompt into GenAI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368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59216-7EAE-2D23-55C6-0E2E9E40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73801-21BB-946C-A052-A0A07E16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B: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18651-50D2-2234-2123-C46847F8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Advantages: very quick</a:t>
            </a:r>
          </a:p>
          <a:p>
            <a:pPr>
              <a:spcAft>
                <a:spcPts val="1200"/>
              </a:spcAft>
            </a:pPr>
            <a:r>
              <a:rPr lang="en-GB" dirty="0"/>
              <a:t>Disadvantages: no evidence if output corresponds to established knowledge / human intuition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E9B366-F44E-5C7F-1450-F87A2333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27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09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83DF1-B115-DB26-FBD7-D0DE2D22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F72D6D-49BC-C58F-74FB-770DD7A06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Research time!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1B878-1D24-3DD6-36A4-24DD097F9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38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72D6-95FF-29E0-5B41-AE45BDDE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E43F2F-708C-708A-0049-911F90881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97B62-4EE5-03FB-A982-3C6799B3A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06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77B1-F2C4-B85A-3EC6-4EC10078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038BC2-6CC5-0FE4-7155-192368A57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Sneak peek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BA237-5F5B-BA53-C430-502ECBDEC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336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2D6F-9CEB-4B71-3DD5-B9C80208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765417-7264-E331-3E3E-5D235BBD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DDA3-EB91-D0A2-72A5-88A2B0DB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Target language = L2 Spanish</a:t>
            </a:r>
          </a:p>
          <a:p>
            <a:pPr>
              <a:spcAft>
                <a:spcPts val="1200"/>
              </a:spcAft>
            </a:pPr>
            <a:r>
              <a:rPr lang="en-US" dirty="0"/>
              <a:t>Four specific topics: economics, health, law, and migration</a:t>
            </a:r>
          </a:p>
          <a:p>
            <a:pPr>
              <a:spcAft>
                <a:spcPts val="1200"/>
              </a:spcAft>
            </a:pPr>
            <a:r>
              <a:rPr lang="en-US" dirty="0"/>
              <a:t>Data source: Spanish Corpus Annotation Project (scap.ugent.be)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Specialised</a:t>
            </a:r>
            <a:r>
              <a:rPr lang="en-US" dirty="0"/>
              <a:t> newspaper-article corpora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Large general reference corpus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6A155F-8487-BA2F-E3E6-3579F4B5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507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D4643-5855-CE47-ED01-490E4645F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C3EF98-B7E1-35DE-07DD-11D38B4D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(2)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CFB7FE-270A-DD95-A509-DCB53A96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31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315BB53-2D0A-F966-F06E-AD428055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Create list of 200 vocabulary items for each topic (random stratified sampling)</a:t>
            </a:r>
            <a:endParaRPr lang="en-GB" sz="4000" dirty="0"/>
          </a:p>
          <a:p>
            <a:pPr lvl="1">
              <a:spcAft>
                <a:spcPts val="1800"/>
              </a:spcAft>
            </a:pPr>
            <a:r>
              <a:rPr lang="en-GB" sz="4000" dirty="0"/>
              <a:t>50 frequent + key items: </a:t>
            </a:r>
            <a:r>
              <a:rPr lang="en-GB" sz="4000" noProof="0" dirty="0"/>
              <a:t>high SC frequency and higher (normalised) frequency than in RC</a:t>
            </a:r>
          </a:p>
          <a:p>
            <a:pPr lvl="1">
              <a:spcAft>
                <a:spcPts val="1800"/>
              </a:spcAft>
            </a:pPr>
            <a:r>
              <a:rPr lang="en-GB" sz="4000" dirty="0"/>
              <a:t>50 frequent + “non-key” items: high SC frequency and lower frequency than in RC</a:t>
            </a:r>
          </a:p>
          <a:p>
            <a:pPr lvl="1">
              <a:spcAft>
                <a:spcPts val="1800"/>
              </a:spcAft>
            </a:pPr>
            <a:r>
              <a:rPr lang="en-GB" sz="4000" noProof="0" dirty="0"/>
              <a:t>50 infrequent + key items: low SC frequency and higher frequency than in RC</a:t>
            </a:r>
          </a:p>
          <a:p>
            <a:pPr lvl="1">
              <a:spcAft>
                <a:spcPts val="1800"/>
              </a:spcAft>
            </a:pPr>
            <a:r>
              <a:rPr lang="en-GB" sz="4000" dirty="0"/>
              <a:t>50 infrequent + “non-key” items: low SC frequency and lower frequency than in RC</a:t>
            </a:r>
            <a:endParaRPr lang="en-GB" sz="4000" noProof="0" dirty="0"/>
          </a:p>
        </p:txBody>
      </p:sp>
      <p:sp>
        <p:nvSpPr>
          <p:cNvPr id="2" name="Tekstvak 6">
            <a:extLst>
              <a:ext uri="{FF2B5EF4-FFF2-40B4-BE49-F238E27FC236}">
                <a16:creationId xmlns:a16="http://schemas.microsoft.com/office/drawing/2014/main" id="{C320D0CE-B2D9-4C0C-9B40-71F3A357F41C}"/>
              </a:ext>
            </a:extLst>
          </p:cNvPr>
          <p:cNvSpPr txBox="1"/>
          <p:nvPr/>
        </p:nvSpPr>
        <p:spPr>
          <a:xfrm>
            <a:off x="2805476" y="8613321"/>
            <a:ext cx="1077752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 dirty="0">
                <a:solidFill>
                  <a:schemeClr val="bg1">
                    <a:lumMod val="75000"/>
                  </a:schemeClr>
                </a:solidFill>
              </a:rPr>
              <a:t>SC = </a:t>
            </a:r>
            <a:r>
              <a:rPr lang="nl-NL" sz="2500" dirty="0" err="1">
                <a:solidFill>
                  <a:schemeClr val="bg1">
                    <a:lumMod val="75000"/>
                  </a:schemeClr>
                </a:solidFill>
              </a:rPr>
              <a:t>specialised</a:t>
            </a:r>
            <a:r>
              <a:rPr lang="nl-NL" sz="2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2500" i="1" dirty="0" err="1">
                <a:solidFill>
                  <a:schemeClr val="bg1">
                    <a:lumMod val="75000"/>
                  </a:schemeClr>
                </a:solidFill>
              </a:rPr>
              <a:t>study</a:t>
            </a:r>
            <a:r>
              <a:rPr lang="nl-NL" sz="2500" i="1" dirty="0">
                <a:solidFill>
                  <a:schemeClr val="bg1">
                    <a:lumMod val="75000"/>
                  </a:schemeClr>
                </a:solidFill>
              </a:rPr>
              <a:t> corpus</a:t>
            </a:r>
            <a:r>
              <a:rPr lang="nl-NL" sz="2500" dirty="0">
                <a:solidFill>
                  <a:schemeClr val="bg1">
                    <a:lumMod val="75000"/>
                  </a:schemeClr>
                </a:solidFill>
              </a:rPr>
              <a:t> | RC = </a:t>
            </a:r>
            <a:r>
              <a:rPr lang="nl-NL" sz="2500" dirty="0" err="1">
                <a:solidFill>
                  <a:schemeClr val="bg1">
                    <a:lumMod val="75000"/>
                  </a:schemeClr>
                </a:solidFill>
              </a:rPr>
              <a:t>general</a:t>
            </a:r>
            <a:r>
              <a:rPr lang="nl-NL" sz="25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2500" i="1" dirty="0" err="1">
                <a:solidFill>
                  <a:schemeClr val="bg1">
                    <a:lumMod val="75000"/>
                  </a:schemeClr>
                </a:solidFill>
              </a:rPr>
              <a:t>reference</a:t>
            </a:r>
            <a:r>
              <a:rPr lang="nl-NL" sz="2500" i="1" dirty="0">
                <a:solidFill>
                  <a:schemeClr val="bg1">
                    <a:lumMod val="75000"/>
                  </a:schemeClr>
                </a:solidFill>
              </a:rPr>
              <a:t> corpus</a:t>
            </a:r>
          </a:p>
        </p:txBody>
      </p:sp>
    </p:spTree>
    <p:extLst>
      <p:ext uri="{BB962C8B-B14F-4D97-AF65-F5344CB8AC3E}">
        <p14:creationId xmlns:p14="http://schemas.microsoft.com/office/powerpoint/2010/main" val="4190304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8DCD44-C995-4EB5-4957-C3083CEF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E60A17-28E7-A919-6F72-6029A5E5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(3)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2CD93D-66C9-69FD-0FEF-897267A2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32</a:t>
            </a:fld>
            <a:endParaRPr lang="en-GB"/>
          </a:p>
        </p:txBody>
      </p:sp>
      <p:pic>
        <p:nvPicPr>
          <p:cNvPr id="9" name="Content Placeholder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9B8F9D1-864D-6BE0-FD97-5C3EB3B4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275" y="1894239"/>
            <a:ext cx="5611003" cy="73141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3F7CFDF-AB15-E306-017D-D58DB398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003" y="1894239"/>
            <a:ext cx="5342363" cy="7314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2EB0C5-3C69-421C-655F-0D656DBFB6CE}"/>
              </a:ext>
            </a:extLst>
          </p:cNvPr>
          <p:cNvSpPr txBox="1"/>
          <p:nvPr/>
        </p:nvSpPr>
        <p:spPr>
          <a:xfrm>
            <a:off x="13313664" y="4377849"/>
            <a:ext cx="1865376" cy="99790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CBF11-E049-F932-DAAD-8C6122767EAB}"/>
              </a:ext>
            </a:extLst>
          </p:cNvPr>
          <p:cNvSpPr txBox="1"/>
          <p:nvPr/>
        </p:nvSpPr>
        <p:spPr>
          <a:xfrm>
            <a:off x="1458552" y="1115693"/>
            <a:ext cx="4346448" cy="6960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/>
              <a:t>economics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7019F-6AEF-CE1F-64DF-894FD297DF79}"/>
              </a:ext>
            </a:extLst>
          </p:cNvPr>
          <p:cNvSpPr txBox="1"/>
          <p:nvPr/>
        </p:nvSpPr>
        <p:spPr>
          <a:xfrm>
            <a:off x="7110960" y="1115693"/>
            <a:ext cx="4346448" cy="6960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dirty="0"/>
              <a:t>law</a:t>
            </a:r>
          </a:p>
        </p:txBody>
      </p:sp>
    </p:spTree>
    <p:extLst>
      <p:ext uri="{BB962C8B-B14F-4D97-AF65-F5344CB8AC3E}">
        <p14:creationId xmlns:p14="http://schemas.microsoft.com/office/powerpoint/2010/main" val="2840718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2A581-F3EB-BBC0-BE82-F2EBC83C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5F7DD4-B099-DEC7-2178-D15A222D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Sneak peek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670AEF-266E-1D48-19EC-32D50B8A1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33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A0C374D-84FF-C000-32C5-BB14E338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/>
              <a:t>Language learning resources</a:t>
            </a:r>
          </a:p>
          <a:p>
            <a:pPr>
              <a:spcAft>
                <a:spcPts val="1200"/>
              </a:spcAft>
            </a:pPr>
            <a:r>
              <a:rPr lang="en-GB" dirty="0"/>
              <a:t>Thematically organised vocabulary lists</a:t>
            </a:r>
          </a:p>
          <a:p>
            <a:pPr>
              <a:spcAft>
                <a:spcPts val="1200"/>
              </a:spcAft>
            </a:pPr>
            <a:r>
              <a:rPr lang="en-GB" b="1" noProof="0" dirty="0"/>
              <a:t>Three-way comparison</a:t>
            </a:r>
          </a:p>
          <a:p>
            <a:pPr lvl="1">
              <a:spcAft>
                <a:spcPts val="1200"/>
              </a:spcAft>
            </a:pPr>
            <a:r>
              <a:rPr lang="en-GB" b="1" dirty="0"/>
              <a:t>Human ranking (“gold standard”)</a:t>
            </a:r>
          </a:p>
          <a:p>
            <a:pPr lvl="1">
              <a:spcAft>
                <a:spcPts val="1200"/>
              </a:spcAft>
            </a:pPr>
            <a:r>
              <a:rPr lang="en-GB" b="1" noProof="0" dirty="0"/>
              <a:t>Ranking based on statistical “</a:t>
            </a:r>
            <a:r>
              <a:rPr lang="en-GB" b="1" noProof="0" dirty="0" err="1"/>
              <a:t>keyness</a:t>
            </a:r>
            <a:r>
              <a:rPr lang="en-GB" b="1" noProof="0" dirty="0"/>
              <a:t>” method</a:t>
            </a:r>
          </a:p>
          <a:p>
            <a:pPr lvl="1">
              <a:spcAft>
                <a:spcPts val="1200"/>
              </a:spcAft>
            </a:pPr>
            <a:r>
              <a:rPr lang="en-GB" b="1" noProof="0" dirty="0"/>
              <a:t>GenAI-based ranking</a:t>
            </a:r>
          </a:p>
        </p:txBody>
      </p:sp>
    </p:spTree>
    <p:extLst>
      <p:ext uri="{BB962C8B-B14F-4D97-AF65-F5344CB8AC3E}">
        <p14:creationId xmlns:p14="http://schemas.microsoft.com/office/powerpoint/2010/main" val="2234980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6067A-B572-D419-7D5A-C9A87AD9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1642CF-0BD9-70A4-315F-524A597D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1 – Human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AD58EC-3C53-25CB-3756-4010DC77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34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EFE78B7-21D0-46DD-B27F-7F09B213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/>
              <a:t>B</a:t>
            </a:r>
            <a:r>
              <a:rPr lang="en-GB" dirty="0"/>
              <a:t>est-worst scaling experiment</a:t>
            </a:r>
          </a:p>
          <a:p>
            <a:pPr>
              <a:spcAft>
                <a:spcPts val="1200"/>
              </a:spcAft>
            </a:pPr>
            <a:r>
              <a:rPr lang="en-GB" dirty="0"/>
              <a:t>Participants: six L2 Spanish learners (L1 = Dutch)</a:t>
            </a:r>
          </a:p>
        </p:txBody>
      </p:sp>
    </p:spTree>
    <p:extLst>
      <p:ext uri="{BB962C8B-B14F-4D97-AF65-F5344CB8AC3E}">
        <p14:creationId xmlns:p14="http://schemas.microsoft.com/office/powerpoint/2010/main" val="151357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7E66E-CB62-D8B1-141E-8AE665D5E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53CD7-30DF-BB23-D680-94E7B4A0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35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AD1935-7AE1-E7D9-50D5-46B19A49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1 – Human ranking</a:t>
            </a:r>
            <a:endParaRPr lang="en-US" dirty="0"/>
          </a:p>
        </p:txBody>
      </p:sp>
      <p:pic>
        <p:nvPicPr>
          <p:cNvPr id="3" name="Afbeelding 2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BD37BE83-A0FC-F9BA-8D50-FA2357FF2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7" y="1403222"/>
            <a:ext cx="9145120" cy="80647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903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226A-8F64-752A-E4FB-A5E1554C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0B4186-2B65-A186-68B2-A990B16A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36</a:t>
            </a:fld>
            <a:endParaRPr lang="en-GB"/>
          </a:p>
        </p:txBody>
      </p:sp>
      <p:pic>
        <p:nvPicPr>
          <p:cNvPr id="2" name="Afbeelding 2" descr="Afbeelding met tekst, Lettertype, schermopname, wit&#10;&#10;Door AI gegenereerde inhoud is mogelijk onjuist.">
            <a:extLst>
              <a:ext uri="{FF2B5EF4-FFF2-40B4-BE49-F238E27FC236}">
                <a16:creationId xmlns:a16="http://schemas.microsoft.com/office/drawing/2014/main" id="{D6A0E0E9-7EE3-D4B9-2FD2-70A7A4627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17" y="1600252"/>
            <a:ext cx="13650841" cy="5473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5185FC7-891B-8D50-504D-4D3B6CF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1 – Human ranking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69FA-09D8-57AE-128E-85E213A5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77F966-9E7A-24B3-2996-9AED81D3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1 – Human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B0C2D-6B16-F04B-94EB-5055A713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37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0BE2F59-40BD-F55F-E693-080F9DD6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est-worst scaling experiment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Participants: six L2 Spanish learners (L1 = Dutch)</a:t>
            </a:r>
          </a:p>
          <a:p>
            <a:pPr>
              <a:spcAft>
                <a:spcPts val="1200"/>
              </a:spcAft>
            </a:pPr>
            <a:r>
              <a:rPr lang="en-GB" dirty="0"/>
              <a:t>Each of the 200 items was compared to three other words in eight unique 4-tuples</a:t>
            </a:r>
            <a:endParaRPr lang="en-GB" noProof="0" dirty="0"/>
          </a:p>
          <a:p>
            <a:pPr>
              <a:spcAft>
                <a:spcPts val="1200"/>
              </a:spcAft>
            </a:pPr>
            <a:r>
              <a:rPr lang="en-GB" noProof="0" dirty="0"/>
              <a:t>Each tuple was annotated by three different L2 learners</a:t>
            </a:r>
          </a:p>
          <a:p>
            <a:pPr marL="86400" indent="0">
              <a:spcAft>
                <a:spcPts val="1200"/>
              </a:spcAft>
              <a:buNone/>
            </a:pPr>
            <a:r>
              <a:rPr lang="en-GB" dirty="0">
                <a:sym typeface="Wingdings" panose="05000000000000000000" pitchFamily="2" charset="2"/>
              </a:rPr>
              <a:t> 8 x 3 = 24 “typicality comparisons” / vocabulary item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93929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3AA6-F7B3-5FB6-16C2-288320E9D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EED189-A376-4D2B-D805-668B4996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1 – Human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EA7E4F-5D00-7AB5-D8EF-E522DB24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38</a:t>
            </a:fld>
            <a:endParaRPr lang="en-GB"/>
          </a:p>
        </p:txBody>
      </p:sp>
      <p:pic>
        <p:nvPicPr>
          <p:cNvPr id="10" name="Picture 9" descr="A grid of numbers and symbols&#10;&#10;AI-generated content may be incorrect.">
            <a:extLst>
              <a:ext uri="{FF2B5EF4-FFF2-40B4-BE49-F238E27FC236}">
                <a16:creationId xmlns:a16="http://schemas.microsoft.com/office/drawing/2014/main" id="{8EC605B9-E3BF-7C4C-59BD-DC167617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03" y="1363287"/>
            <a:ext cx="14382668" cy="6633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63D1-A2FC-A828-2719-F6FB7FEDD280}"/>
              </a:ext>
            </a:extLst>
          </p:cNvPr>
          <p:cNvSpPr txBox="1"/>
          <p:nvPr/>
        </p:nvSpPr>
        <p:spPr>
          <a:xfrm>
            <a:off x="2468880" y="8692895"/>
            <a:ext cx="749808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solidFill>
                  <a:schemeClr val="bg1">
                    <a:lumMod val="75000"/>
                  </a:schemeClr>
                </a:solidFill>
              </a:rPr>
              <a:t>“Counting procedure” (Flynn &amp; Marley, 2014)</a:t>
            </a:r>
          </a:p>
        </p:txBody>
      </p:sp>
    </p:spTree>
    <p:extLst>
      <p:ext uri="{BB962C8B-B14F-4D97-AF65-F5344CB8AC3E}">
        <p14:creationId xmlns:p14="http://schemas.microsoft.com/office/powerpoint/2010/main" val="2105291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FC0A-6C63-209D-877D-C8B83024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9038D-A3A5-8654-3DE1-71ED4CC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rankings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484B0D-1B98-B0FA-C3A0-5A3E4E71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39</a:t>
            </a:fld>
            <a:endParaRPr lang="en-GB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3512A50-A4BA-F89B-DE2A-5E1F37105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794270"/>
              </p:ext>
            </p:extLst>
          </p:nvPr>
        </p:nvGraphicFramePr>
        <p:xfrm>
          <a:off x="836613" y="1193800"/>
          <a:ext cx="15698784" cy="648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696">
                  <a:extLst>
                    <a:ext uri="{9D8B030D-6E8A-4147-A177-3AD203B41FA5}">
                      <a16:colId xmlns:a16="http://schemas.microsoft.com/office/drawing/2014/main" val="2704954303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689609118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3245387600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2438612824"/>
                    </a:ext>
                  </a:extLst>
                </a:gridCol>
              </a:tblGrid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 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ranking (DKL)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GenAI-based 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889459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entrepreneur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 (0.79)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880436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prohibition, 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 (0.21)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223993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mistake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 (0.04)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535552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gender, 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147.5 (-0.38)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034718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swamp, reservoir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 (-0.79)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77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84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AF52-F305-B0A3-E0BB-6AC1022E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85CA5B-345E-1B31-5E67-313B4987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Sneak peek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F940A0-C4C6-4B19-6D81-B468BFF1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385D619-3997-E982-CE69-96A2DC666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/>
              <a:t>Language learning resources</a:t>
            </a:r>
          </a:p>
          <a:p>
            <a:pPr>
              <a:spcAft>
                <a:spcPts val="1200"/>
              </a:spcAft>
            </a:pPr>
            <a:r>
              <a:rPr lang="en-GB" dirty="0"/>
              <a:t>Thematically organised vocabulary lists</a:t>
            </a:r>
          </a:p>
        </p:txBody>
      </p:sp>
    </p:spTree>
    <p:extLst>
      <p:ext uri="{BB962C8B-B14F-4D97-AF65-F5344CB8AC3E}">
        <p14:creationId xmlns:p14="http://schemas.microsoft.com/office/powerpoint/2010/main" val="411398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4C51-EFA4-8940-244A-6E68ED3F1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B3B8C1-3216-BA8E-5477-43A19FD9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2 – Statistical measure (DKL)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49BFC5-F161-1890-4F73-719CF3CA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40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16479A-DEBB-2098-A0C2-309897A8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 err="1"/>
              <a:t>Kullback</a:t>
            </a:r>
            <a:r>
              <a:rPr lang="en-GB" noProof="0" dirty="0"/>
              <a:t>-Leibler </a:t>
            </a:r>
            <a:r>
              <a:rPr lang="en-GB"/>
              <a:t>divergence (DKL)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noProof="0" dirty="0"/>
              <a:t>Statistical measure from information theory that can be used to compare </a:t>
            </a:r>
            <a:r>
              <a:rPr lang="en-GB" noProof="0" dirty="0" err="1"/>
              <a:t>frequenc</a:t>
            </a:r>
            <a:r>
              <a:rPr lang="en-GB" dirty="0" err="1"/>
              <a:t>ies</a:t>
            </a:r>
            <a:r>
              <a:rPr lang="en-GB" dirty="0"/>
              <a:t> from two corpora (Gries, 2021)</a:t>
            </a:r>
          </a:p>
          <a:p>
            <a:pPr>
              <a:spcAft>
                <a:spcPts val="1200"/>
              </a:spcAft>
            </a:pPr>
            <a:r>
              <a:rPr lang="en-GB" noProof="0" dirty="0"/>
              <a:t>Serves as “baseline” ranking</a:t>
            </a:r>
          </a:p>
        </p:txBody>
      </p:sp>
    </p:spTree>
    <p:extLst>
      <p:ext uri="{BB962C8B-B14F-4D97-AF65-F5344CB8AC3E}">
        <p14:creationId xmlns:p14="http://schemas.microsoft.com/office/powerpoint/2010/main" val="147924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14C3-34C1-8316-7A82-DAC67992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37D786-B963-DFC3-8656-557929CE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2 – Statistical measure (DKL)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D457DD-1066-D621-7859-7C75F992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41</a:t>
            </a:fld>
            <a:endParaRPr lang="en-GB"/>
          </a:p>
        </p:txBody>
      </p:sp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43F64027-98AF-2E60-A8C7-6D476F32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82" y="1645923"/>
            <a:ext cx="13673311" cy="5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3EF3C-FE44-A9AC-9154-1C5F5432D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20DA68-A1BE-7782-1EEC-AEC3BBC2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rankings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5A13D-DB70-BCBE-79A2-C852EAE6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42</a:t>
            </a:fld>
            <a:endParaRPr lang="en-GB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ADE3BE3-E86D-3969-AD92-7C4F190B9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820284"/>
              </p:ext>
            </p:extLst>
          </p:nvPr>
        </p:nvGraphicFramePr>
        <p:xfrm>
          <a:off x="836613" y="1193800"/>
          <a:ext cx="15698784" cy="648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696">
                  <a:extLst>
                    <a:ext uri="{9D8B030D-6E8A-4147-A177-3AD203B41FA5}">
                      <a16:colId xmlns:a16="http://schemas.microsoft.com/office/drawing/2014/main" val="2704954303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689609118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3245387600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2438612824"/>
                    </a:ext>
                  </a:extLst>
                </a:gridCol>
              </a:tblGrid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 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ranking (DKL)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GenAI-based 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889459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entrepreneur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 (0.79)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 (2.58)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880436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prohibition, 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 (0.21)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 (0.60)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223993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mistake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 (0.04)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 (-0.09)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535552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gender, 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147.5 (-0.38)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 (0.05)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034718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swamp, reservoir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 (-0.79)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168 (-0.08)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77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060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0EDD-833E-BF44-C52F-B4D84D98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C4C441-235C-0867-6D49-35C520B2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3 – </a:t>
            </a:r>
            <a:r>
              <a:rPr lang="en-GB" cap="none" dirty="0"/>
              <a:t>GenAI</a:t>
            </a:r>
            <a:r>
              <a:rPr lang="en-GB" dirty="0"/>
              <a:t>-based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6CE42C-6A51-6AC2-C94E-76A659A0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43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59BB7E2-6EA2-4F63-C306-83953FB6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/>
              <a:t>Three “lightweight” open-source models tested: Gemma-3-4b (Google), </a:t>
            </a:r>
            <a:r>
              <a:rPr lang="en-GB" dirty="0"/>
              <a:t>Llama-3.1-8B (Meta), and Ministral-8B (Mistral)</a:t>
            </a:r>
          </a:p>
          <a:p>
            <a:pPr>
              <a:spcAft>
                <a:spcPts val="1200"/>
              </a:spcAft>
            </a:pPr>
            <a:r>
              <a:rPr lang="en-GB" noProof="0" dirty="0"/>
              <a:t>Exact same task as given to humans: best-worst scaling</a:t>
            </a:r>
          </a:p>
        </p:txBody>
      </p:sp>
    </p:spTree>
    <p:extLst>
      <p:ext uri="{BB962C8B-B14F-4D97-AF65-F5344CB8AC3E}">
        <p14:creationId xmlns:p14="http://schemas.microsoft.com/office/powerpoint/2010/main" val="3870818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19D80-86F0-5BD9-4D0D-5A568E088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08D683-4DC4-EB79-4E57-13043160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3 – </a:t>
            </a:r>
            <a:r>
              <a:rPr lang="en-GB" cap="none" dirty="0"/>
              <a:t>GenAI</a:t>
            </a:r>
            <a:r>
              <a:rPr lang="en-GB" dirty="0"/>
              <a:t>-based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77F443-0399-408D-D0F0-9E1C66E0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44</a:t>
            </a:fld>
            <a:endParaRPr lang="en-GB"/>
          </a:p>
        </p:txBody>
      </p:sp>
      <p:pic>
        <p:nvPicPr>
          <p:cNvPr id="2" name="Afbeelding 2" descr="Afbeelding met schermopname, tekst&#10;&#10;Door AI gegenereerde inhoud is mogelijk onjuist.">
            <a:extLst>
              <a:ext uri="{FF2B5EF4-FFF2-40B4-BE49-F238E27FC236}">
                <a16:creationId xmlns:a16="http://schemas.microsoft.com/office/drawing/2014/main" id="{DADE2566-6852-4F4A-45C1-92C3DAF10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0" y="2304620"/>
            <a:ext cx="15962714" cy="34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6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698B8-8F2B-5695-B0C6-4015A593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769CD7-DA7C-BE6C-9C3C-7D371023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3 – </a:t>
            </a:r>
            <a:r>
              <a:rPr lang="en-GB" cap="none" dirty="0"/>
              <a:t>GenAI</a:t>
            </a:r>
            <a:r>
              <a:rPr lang="en-GB" dirty="0"/>
              <a:t>-based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1E1911-BC46-EDE7-21E5-C6542CF5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45</a:t>
            </a:fld>
            <a:endParaRPr lang="en-GB"/>
          </a:p>
        </p:txBody>
      </p:sp>
      <p:pic>
        <p:nvPicPr>
          <p:cNvPr id="4" name="Picture 3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C9A2DC66-4E7E-D735-610E-033D5530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2" y="1901952"/>
            <a:ext cx="15768391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25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AA76C-9522-BD77-4D0C-F776D17D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1D1142-B346-E1B6-F197-C5E70A8F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rankings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A6128F-5607-03CF-BB3C-E34363CE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46</a:t>
            </a:fld>
            <a:endParaRPr lang="en-GB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8063258-EB9B-9963-40F1-36DA0C610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31260"/>
              </p:ext>
            </p:extLst>
          </p:nvPr>
        </p:nvGraphicFramePr>
        <p:xfrm>
          <a:off x="836613" y="1193800"/>
          <a:ext cx="15698784" cy="648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696">
                  <a:extLst>
                    <a:ext uri="{9D8B030D-6E8A-4147-A177-3AD203B41FA5}">
                      <a16:colId xmlns:a16="http://schemas.microsoft.com/office/drawing/2014/main" val="2704954303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689609118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3245387600"/>
                    </a:ext>
                  </a:extLst>
                </a:gridCol>
                <a:gridCol w="3924696">
                  <a:extLst>
                    <a:ext uri="{9D8B030D-6E8A-4147-A177-3AD203B41FA5}">
                      <a16:colId xmlns:a16="http://schemas.microsoft.com/office/drawing/2014/main" val="2438612824"/>
                    </a:ext>
                  </a:extLst>
                </a:gridCol>
              </a:tblGrid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 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ranking (DKL)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GenAI-based 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889459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entrepreneur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 (0.79)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 (2.58)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(0.75)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880436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prohibition, 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 (0.21)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 (0.60)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99.5 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223993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mistake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91.5 (0.04)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 (-0.09)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62.5 (0.25)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535552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gender, 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147.5 (-0.38)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 (0.05)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 (-0.25)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034718"/>
                  </a:ext>
                </a:extLst>
              </a:tr>
              <a:tr h="108119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swamp, reservoir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 (-0.79)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003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168 (-0.08)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 (-0.05)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77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774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50CD-EDF7-B246-EABF-5E943011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61B24-FA71-BD58-D67C-25D2A2D7B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Analysis: correlation between rankings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5FD8C-F0A1-BF10-48A3-41930E900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58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1FFCA-6213-2420-6730-B622B319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4A257A-61C9-6232-B406-5004B2C4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Results: correlation with human ranking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0A1884-C815-D914-326B-EC06EBAE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48</a:t>
            </a:fld>
            <a:endParaRPr lang="en-GB"/>
          </a:p>
        </p:txBody>
      </p:sp>
      <p:pic>
        <p:nvPicPr>
          <p:cNvPr id="3" name="Picture 2" descr="A screenshot of a table&#10;&#10;AI-generated content may be incorrect.">
            <a:extLst>
              <a:ext uri="{FF2B5EF4-FFF2-40B4-BE49-F238E27FC236}">
                <a16:creationId xmlns:a16="http://schemas.microsoft.com/office/drawing/2014/main" id="{5BC1E5B7-378C-FA0E-3480-56B9176E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66" y="1216067"/>
            <a:ext cx="12786742" cy="75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64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8B37-26C2-220C-1CA2-A5250FFE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D889F5-ACFD-0881-EA3F-E9838B35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summary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0468E9-AD49-3648-BE2E-48675A75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49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4F602C9-3455-4743-7BA5-98689CD9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DKL baseline scores are consistently outperformed by GenAI models</a:t>
            </a:r>
          </a:p>
          <a:p>
            <a:pPr>
              <a:spcAft>
                <a:spcPts val="1200"/>
              </a:spcAft>
            </a:pPr>
            <a:r>
              <a:rPr lang="en-GB" dirty="0"/>
              <a:t>Moderate to high correlation (0.6 – 0.83 for Spearman’s </a:t>
            </a:r>
            <a:r>
              <a:rPr lang="el-GR" i="1" dirty="0"/>
              <a:t>ρ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GB" dirty="0"/>
              <a:t>Small open-source models!</a:t>
            </a:r>
          </a:p>
          <a:p>
            <a:pPr>
              <a:spcAft>
                <a:spcPts val="1200"/>
              </a:spcAft>
            </a:pPr>
            <a:r>
              <a:rPr lang="en-GB" dirty="0"/>
              <a:t>Mistral performs best</a:t>
            </a:r>
          </a:p>
          <a:p>
            <a:pPr>
              <a:spcAft>
                <a:spcPts val="1200"/>
              </a:spcAft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5838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3D16-D3D1-8C17-AF1F-2AAC85EB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98866BF-441B-AA93-8148-5D0F49012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498" y="293282"/>
            <a:ext cx="11327678" cy="8031569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F60B4B-0CEF-D189-BABB-4B58A0DC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F565310-CA67-68D7-B2F0-426EAF820F65}"/>
              </a:ext>
            </a:extLst>
          </p:cNvPr>
          <p:cNvSpPr txBox="1"/>
          <p:nvPr/>
        </p:nvSpPr>
        <p:spPr>
          <a:xfrm>
            <a:off x="13213010" y="8948703"/>
            <a:ext cx="283845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2500" dirty="0"/>
              <a:t>Source: </a:t>
            </a:r>
            <a:r>
              <a:rPr lang="nl-NL" sz="2500" dirty="0" err="1"/>
              <a:t>AntConc</a:t>
            </a:r>
            <a:endParaRPr lang="nl-NL" sz="2500" dirty="0"/>
          </a:p>
        </p:txBody>
      </p:sp>
    </p:spTree>
    <p:extLst>
      <p:ext uri="{BB962C8B-B14F-4D97-AF65-F5344CB8AC3E}">
        <p14:creationId xmlns:p14="http://schemas.microsoft.com/office/powerpoint/2010/main" val="91374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1D6D5-8393-B1C6-FD19-E1428D54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B2EC7F-8ABF-08EC-10F1-10C0E535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Results: Interpretation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99F9B5-16A9-BB3D-18F9-5EC1C8B8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50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59D58DB-05C2-21FB-6721-D3A28CF8C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Statistical </a:t>
            </a:r>
            <a:r>
              <a:rPr lang="en-GB" dirty="0" err="1"/>
              <a:t>keyness</a:t>
            </a:r>
            <a:r>
              <a:rPr lang="en-GB" dirty="0"/>
              <a:t> metrics based on word frequencies are a legitimate method to create rudimentary domain-specific word lists for L2 learning purposes</a:t>
            </a:r>
          </a:p>
          <a:p>
            <a:pPr>
              <a:spcAft>
                <a:spcPts val="1200"/>
              </a:spcAft>
            </a:pPr>
            <a:r>
              <a:rPr lang="en-GB" dirty="0"/>
              <a:t>GenAI models take this a considerable step further and provide keyword rankings that resemble human intuitions relatively well</a:t>
            </a:r>
          </a:p>
        </p:txBody>
      </p:sp>
    </p:spTree>
    <p:extLst>
      <p:ext uri="{BB962C8B-B14F-4D97-AF65-F5344CB8AC3E}">
        <p14:creationId xmlns:p14="http://schemas.microsoft.com/office/powerpoint/2010/main" val="45942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8E08-A7CE-151B-EAB5-CDE930FE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230E4E-0C3C-4608-185F-42404B188E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79FC3-4E97-E867-667F-D9970D4C8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559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4D4C-9A9C-5C77-A6C2-E942BC0B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9FF54C-F4F8-E906-5C31-F5054E1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218933-588A-0778-1ED6-27F1B870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52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59D5963-A434-6670-3445-D035656F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GB" dirty="0"/>
              <a:t>Publicly available “gold-standard” data: human ranking of 200-item vocabulary lists (totalling 4,800 annotations)</a:t>
            </a:r>
            <a:endParaRPr lang="en-GB" noProof="0" dirty="0"/>
          </a:p>
          <a:p>
            <a:pPr>
              <a:spcAft>
                <a:spcPts val="1200"/>
              </a:spcAft>
            </a:pPr>
            <a:r>
              <a:rPr lang="en-GB" dirty="0"/>
              <a:t>First-of-its-kind e</a:t>
            </a:r>
            <a:r>
              <a:rPr lang="en-GB" noProof="0" dirty="0" err="1"/>
              <a:t>mpirical</a:t>
            </a:r>
            <a:r>
              <a:rPr lang="en-GB" noProof="0" dirty="0"/>
              <a:t> evidence into: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Correlation between human ranking and statistical </a:t>
            </a:r>
            <a:r>
              <a:rPr lang="en-GB" dirty="0" err="1"/>
              <a:t>keyness</a:t>
            </a:r>
            <a:r>
              <a:rPr lang="en-GB" dirty="0"/>
              <a:t> measure (DKL)</a:t>
            </a:r>
          </a:p>
          <a:p>
            <a:pPr lvl="1">
              <a:spcAft>
                <a:spcPts val="1200"/>
              </a:spcAft>
            </a:pPr>
            <a:r>
              <a:rPr lang="en-GB" noProof="0" dirty="0"/>
              <a:t>Correlation between human ranking and GenAI-based ranking</a:t>
            </a:r>
          </a:p>
          <a:p>
            <a:pPr>
              <a:spcAft>
                <a:spcPts val="1200"/>
              </a:spcAft>
            </a:pPr>
            <a:r>
              <a:rPr lang="en-GB" noProof="0" dirty="0"/>
              <a:t>Prompting: asking to </a:t>
            </a:r>
            <a:r>
              <a:rPr lang="en-GB" b="1" noProof="0" dirty="0"/>
              <a:t>compare items</a:t>
            </a:r>
            <a:r>
              <a:rPr lang="en-GB" noProof="0" dirty="0"/>
              <a:t> seems to work well</a:t>
            </a:r>
          </a:p>
        </p:txBody>
      </p:sp>
    </p:spTree>
    <p:extLst>
      <p:ext uri="{BB962C8B-B14F-4D97-AF65-F5344CB8AC3E}">
        <p14:creationId xmlns:p14="http://schemas.microsoft.com/office/powerpoint/2010/main" val="2338825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A5E93-F6A5-F856-A6E5-886311DF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138C19-FEED-B54B-9E30-D2BCDC93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(dataset)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50527-0C3C-BDAC-6244-8A796ACE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53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9FED534-2897-1676-40A3-55BD2FAA4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Limited numbers of topics</a:t>
            </a:r>
          </a:p>
          <a:p>
            <a:pPr>
              <a:spcAft>
                <a:spcPts val="1200"/>
              </a:spcAft>
            </a:pPr>
            <a:r>
              <a:rPr lang="en-GB" noProof="0" dirty="0"/>
              <a:t>Limited number of target items per topic</a:t>
            </a:r>
          </a:p>
        </p:txBody>
      </p:sp>
    </p:spTree>
    <p:extLst>
      <p:ext uri="{BB962C8B-B14F-4D97-AF65-F5344CB8AC3E}">
        <p14:creationId xmlns:p14="http://schemas.microsoft.com/office/powerpoint/2010/main" val="2868232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369B-954A-11A5-DD6B-88CA7C442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41A2B9-4CB4-7DC0-2D18-ACF22ED3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(</a:t>
            </a:r>
            <a:r>
              <a:rPr lang="en-GB" dirty="0" err="1"/>
              <a:t>modelS</a:t>
            </a:r>
            <a:r>
              <a:rPr lang="en-GB" dirty="0"/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79A703-6C26-84DC-7028-A836FFFC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54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7B432BF-7440-37FE-D9AE-3E73DE27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Results not fully replicable </a:t>
            </a:r>
            <a:r>
              <a:rPr lang="en-GB" dirty="0">
                <a:sym typeface="Wingdings" panose="05000000000000000000" pitchFamily="2" charset="2"/>
              </a:rPr>
              <a:t> more research needed to corroborate findings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dirty="0"/>
              <a:t>Environmental cost GenAI &gt; environmental cost statistical </a:t>
            </a:r>
            <a:r>
              <a:rPr lang="en-GB" dirty="0" err="1"/>
              <a:t>keyness</a:t>
            </a:r>
            <a:r>
              <a:rPr lang="en-GB" dirty="0"/>
              <a:t> measures (although impact of small models should be reasonable)</a:t>
            </a:r>
          </a:p>
          <a:p>
            <a:pPr>
              <a:spcAft>
                <a:spcPts val="1200"/>
              </a:spcAft>
            </a:pPr>
            <a:r>
              <a:rPr lang="en-GB" dirty="0"/>
              <a:t>Average correlation of 0.73 </a:t>
            </a:r>
            <a:r>
              <a:rPr lang="en-GB" dirty="0">
                <a:sym typeface="Wingdings" panose="05000000000000000000" pitchFamily="2" charset="2"/>
              </a:rPr>
              <a:t> still </a:t>
            </a:r>
            <a:r>
              <a:rPr lang="en-GB" noProof="0" dirty="0"/>
              <a:t>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48071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2172F-E9C3-835E-A954-1BBFAC027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0FF750-733E-6C73-0608-887D002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4FB9-3427-AC44-DA4B-D79615303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752604"/>
          </a:xfrm>
        </p:spPr>
        <p:txBody>
          <a:bodyPr>
            <a:normAutofit/>
          </a:bodyPr>
          <a:lstStyle/>
          <a:p>
            <a:pPr marL="548640" indent="-548640">
              <a:lnSpc>
                <a:spcPct val="210000"/>
              </a:lnSpc>
              <a:buNone/>
            </a:pP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Flynn, T. N., &amp; Marley, A. A. J. (2014). Best-worst scaling: Theory and methods. In S. Hess &amp; A. Daly (Eds.), </a:t>
            </a:r>
            <a:r>
              <a:rPr lang="en-US" sz="3200" i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Handbook of Choice Modelling</a:t>
            </a: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Edward Elgar Publishing. </a:t>
            </a: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https://doi.org/10.4337/9781781003152.00014</a:t>
            </a:r>
            <a:endParaRPr lang="en-US" sz="3200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548640">
              <a:lnSpc>
                <a:spcPct val="210000"/>
              </a:lnSpc>
              <a:buNone/>
            </a:pP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Gries, S. Th. (2021). A new approach to (key) keywords analysis: Using frequency, and now also dispersion. </a:t>
            </a:r>
            <a:r>
              <a:rPr lang="en-US" sz="3200" i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Research in Corpus Linguistics</a:t>
            </a: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i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(2), 1–33. </a:t>
            </a:r>
            <a:r>
              <a:rPr lang="en-US" sz="32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https://doi.org/10.32714/ricl.09.02.02</a:t>
            </a:r>
            <a:endParaRPr lang="en-US" sz="3200" kern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339FDF-755A-5C49-C68A-065E1B64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055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556FF-3841-65B0-9871-495BB4AF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4B2F-D05E-A583-DC56-718106002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Jasper Degraeuwe</a:t>
            </a:r>
            <a:br>
              <a:rPr lang="en-GB" dirty="0"/>
            </a:br>
            <a:r>
              <a:rPr lang="en-GB" dirty="0"/>
              <a:t>Postdoctoral researcher</a:t>
            </a:r>
            <a:br>
              <a:rPr lang="en-GB" dirty="0"/>
            </a:br>
            <a:br>
              <a:rPr lang="en-GB" dirty="0"/>
            </a:br>
            <a:r>
              <a:rPr lang="nl-BE" cap="all" dirty="0" err="1"/>
              <a:t>Department</a:t>
            </a:r>
            <a:r>
              <a:rPr lang="nl-BE" cap="all" dirty="0"/>
              <a:t> of </a:t>
            </a:r>
            <a:r>
              <a:rPr lang="nl-BE" cap="all" dirty="0" err="1"/>
              <a:t>translation</a:t>
            </a:r>
            <a:r>
              <a:rPr lang="nl-BE" cap="all" dirty="0"/>
              <a:t>, </a:t>
            </a:r>
            <a:r>
              <a:rPr lang="nl-BE" cap="all" dirty="0" err="1"/>
              <a:t>interpreting</a:t>
            </a:r>
            <a:r>
              <a:rPr lang="nl-BE" cap="all" dirty="0"/>
              <a:t> </a:t>
            </a:r>
            <a:r>
              <a:rPr lang="nl-BE" cap="all" dirty="0" err="1"/>
              <a:t>and</a:t>
            </a:r>
            <a:r>
              <a:rPr lang="nl-BE" cap="all" dirty="0"/>
              <a:t> </a:t>
            </a:r>
            <a:r>
              <a:rPr lang="nl-BE" cap="all" dirty="0" err="1"/>
              <a:t>communication</a:t>
            </a:r>
            <a:br>
              <a:rPr lang="en-GB" cap="all" dirty="0"/>
            </a:br>
            <a:br>
              <a:rPr lang="en-GB" dirty="0"/>
            </a:br>
            <a:r>
              <a:rPr lang="en-GB" dirty="0"/>
              <a:t>Jasper.Degraeuwe@UGent.be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C5F4C0-09F1-D65E-7F74-8C3BD97A7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D5A259A9-8916-3362-50EA-87F92EC2C9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218B49A-CCA9-038E-2221-D783576D6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599274"/>
            <a:ext cx="280417" cy="356617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CCA811CC-C332-077B-164D-7632A14F64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2E4E7AED-92BA-C807-D034-ACAC51E339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BA8E8-AD43-DC92-4AC8-EA56A554C922}"/>
              </a:ext>
            </a:extLst>
          </p:cNvPr>
          <p:cNvSpPr txBox="1"/>
          <p:nvPr/>
        </p:nvSpPr>
        <p:spPr>
          <a:xfrm>
            <a:off x="5375378" y="7182565"/>
            <a:ext cx="1983617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</a:rPr>
              <a:t>Dataset </a:t>
            </a:r>
            <a:r>
              <a:rPr lang="en-US" sz="25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98BB6-10D3-05C7-3305-0C79D603F92E}"/>
              </a:ext>
            </a:extLst>
          </p:cNvPr>
          <p:cNvSpPr txBox="1"/>
          <p:nvPr/>
        </p:nvSpPr>
        <p:spPr>
          <a:xfrm>
            <a:off x="10807761" y="7182564"/>
            <a:ext cx="1983617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>
                <a:solidFill>
                  <a:schemeClr val="bg1"/>
                </a:solidFill>
              </a:rPr>
              <a:t>Slides </a:t>
            </a:r>
            <a:r>
              <a:rPr lang="en-US" sz="25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C2DCD5FF-F369-F94D-A5CF-C7FC94913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82" y="5402308"/>
            <a:ext cx="2344909" cy="2344909"/>
          </a:xfrm>
          <a:prstGeom prst="rect">
            <a:avLst/>
          </a:prstGeom>
        </p:spPr>
      </p:pic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4DB1E1E-E05D-1A77-F792-D47C80077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78" y="5402308"/>
            <a:ext cx="2344909" cy="23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3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28DC-DBF6-EDEA-C1CD-F786488F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2DA15A-02BC-2C39-F067-5E2057A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Sneak peek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1F7C3B-7781-FC2D-64C9-1394C311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6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4611A3B-1DF6-3C6C-98AF-C14066E1C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Language learning resources</a:t>
            </a:r>
          </a:p>
          <a:p>
            <a:pPr>
              <a:spcAft>
                <a:spcPts val="1200"/>
              </a:spcAft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Thematically organised vocabulary lists</a:t>
            </a:r>
          </a:p>
          <a:p>
            <a:pPr>
              <a:spcAft>
                <a:spcPts val="1200"/>
              </a:spcAft>
            </a:pPr>
            <a:r>
              <a:rPr lang="en-GB" noProof="0" dirty="0"/>
              <a:t>Three-way comparison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Human ranking (“gold standard”)</a:t>
            </a:r>
          </a:p>
          <a:p>
            <a:pPr lvl="1">
              <a:spcAft>
                <a:spcPts val="1200"/>
              </a:spcAft>
            </a:pPr>
            <a:r>
              <a:rPr lang="en-GB" noProof="0" dirty="0"/>
              <a:t>Ranking based on statistical “</a:t>
            </a:r>
            <a:r>
              <a:rPr lang="en-GB" noProof="0" dirty="0" err="1"/>
              <a:t>keyness</a:t>
            </a:r>
            <a:r>
              <a:rPr lang="en-GB" noProof="0" dirty="0"/>
              <a:t>” method</a:t>
            </a:r>
          </a:p>
          <a:p>
            <a:pPr lvl="1">
              <a:spcAft>
                <a:spcPts val="1200"/>
              </a:spcAft>
            </a:pPr>
            <a:r>
              <a:rPr lang="en-GB" noProof="0" dirty="0"/>
              <a:t>GenAI-based ranking</a:t>
            </a:r>
          </a:p>
        </p:txBody>
      </p:sp>
    </p:spTree>
    <p:extLst>
      <p:ext uri="{BB962C8B-B14F-4D97-AF65-F5344CB8AC3E}">
        <p14:creationId xmlns:p14="http://schemas.microsoft.com/office/powerpoint/2010/main" val="311708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450D-B5A7-8B72-F267-12DB06533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2A9E3-E9D8-CF54-6D43-600F55EC0B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Target setting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6E7DA-0982-566C-8D7D-D653DD649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8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EC62352-7CF9-143C-60F7-F0A94258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9B286E-EC82-8D6B-5851-A6C17D2B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8</a:t>
            </a:fld>
            <a:endParaRPr lang="en-GB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04433FA-F8DD-4DF1-7D19-4A638A0F7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784" y="3685669"/>
            <a:ext cx="14415106" cy="2382263"/>
          </a:xfrm>
          <a:ln w="76200">
            <a:solidFill>
              <a:schemeClr val="accent1"/>
            </a:solidFill>
          </a:ln>
        </p:spPr>
        <p:txBody>
          <a:bodyPr anchor="ctr" anchorCtr="0">
            <a:noAutofit/>
          </a:bodyPr>
          <a:lstStyle/>
          <a:p>
            <a:pPr marL="86400" indent="0" algn="ctr">
              <a:buNone/>
            </a:pPr>
            <a:r>
              <a:rPr lang="en-GB" sz="6600" noProof="0" dirty="0"/>
              <a:t>Second language acquisition (SLA)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62A362-F2DC-96EC-187F-2EDB3074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6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0B2D5DC-38F7-08BF-3F06-854E4DE5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28E2BE-106B-F463-0F05-98FCC594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9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FAA61-1298-FB24-E754-3FBFC82C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phic 9" descr="Checkbox Checked outline">
            <a:extLst>
              <a:ext uri="{FF2B5EF4-FFF2-40B4-BE49-F238E27FC236}">
                <a16:creationId xmlns:a16="http://schemas.microsoft.com/office/drawing/2014/main" id="{6E6FF2BF-9553-D7AA-1A74-57028843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8421" y="5706377"/>
            <a:ext cx="2259154" cy="2259154"/>
          </a:xfrm>
          <a:prstGeom prst="rect">
            <a:avLst/>
          </a:prstGeom>
        </p:spPr>
      </p:pic>
      <p:pic>
        <p:nvPicPr>
          <p:cNvPr id="12" name="Graphic 11" descr="Badge Cross outline">
            <a:extLst>
              <a:ext uri="{FF2B5EF4-FFF2-40B4-BE49-F238E27FC236}">
                <a16:creationId xmlns:a16="http://schemas.microsoft.com/office/drawing/2014/main" id="{331BEB7F-9A4F-6AF5-9630-56D16097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8421" y="1788069"/>
            <a:ext cx="2259154" cy="2259154"/>
          </a:xfrm>
          <a:prstGeom prst="rect">
            <a:avLst/>
          </a:prstGeom>
        </p:spPr>
      </p:pic>
      <p:pic>
        <p:nvPicPr>
          <p:cNvPr id="14" name="Graphic 13" descr="Robot with solid fill">
            <a:extLst>
              <a:ext uri="{FF2B5EF4-FFF2-40B4-BE49-F238E27FC236}">
                <a16:creationId xmlns:a16="http://schemas.microsoft.com/office/drawing/2014/main" id="{76DF854E-3B3A-5C55-E03A-874D4AFA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9242" y="5706378"/>
            <a:ext cx="2259153" cy="225915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EA7B46AC-3232-1E42-628D-EE0B77F69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6765" y="5706377"/>
            <a:ext cx="2259154" cy="2259154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6E2D2A8D-33E7-8EB8-AC1C-44F22581A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2588" y="1940469"/>
            <a:ext cx="2259154" cy="2259154"/>
          </a:xfrm>
          <a:prstGeom prst="rect">
            <a:avLst/>
          </a:prstGeom>
        </p:spPr>
      </p:pic>
      <p:pic>
        <p:nvPicPr>
          <p:cNvPr id="18" name="Graphic 17" descr="Robot with solid fill">
            <a:extLst>
              <a:ext uri="{FF2B5EF4-FFF2-40B4-BE49-F238E27FC236}">
                <a16:creationId xmlns:a16="http://schemas.microsoft.com/office/drawing/2014/main" id="{EE77C44F-5109-592B-6120-0FA722C17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1044" y="1940470"/>
            <a:ext cx="2259153" cy="225915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4E3BEC-BAC6-EA81-9112-655E2623F920}"/>
              </a:ext>
            </a:extLst>
          </p:cNvPr>
          <p:cNvSpPr/>
          <p:nvPr/>
        </p:nvSpPr>
        <p:spPr>
          <a:xfrm>
            <a:off x="4478416" y="2923233"/>
            <a:ext cx="2527069" cy="487801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9FCC6A-1B5A-680E-7E50-4F70D28AA44B}"/>
              </a:ext>
            </a:extLst>
          </p:cNvPr>
          <p:cNvSpPr txBox="1"/>
          <p:nvPr/>
        </p:nvSpPr>
        <p:spPr>
          <a:xfrm>
            <a:off x="10865652" y="5984855"/>
            <a:ext cx="1978429" cy="17021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600" dirty="0">
                <a:solidFill>
                  <a:schemeClr val="tx2"/>
                </a:solidFill>
              </a:rPr>
              <a:t>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066F0-ED7A-8B1C-BD99-3C72597C7C8A}"/>
              </a:ext>
            </a:extLst>
          </p:cNvPr>
          <p:cNvSpPr txBox="1"/>
          <p:nvPr/>
        </p:nvSpPr>
        <p:spPr>
          <a:xfrm>
            <a:off x="10865651" y="2218947"/>
            <a:ext cx="1978429" cy="17021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600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4" name="Graphic 3" descr="Chat bubble outline">
            <a:extLst>
              <a:ext uri="{FF2B5EF4-FFF2-40B4-BE49-F238E27FC236}">
                <a16:creationId xmlns:a16="http://schemas.microsoft.com/office/drawing/2014/main" id="{C96127BF-4F0B-65F8-2D06-D0CA8E2CDC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1100" y="1761747"/>
            <a:ext cx="914400" cy="914400"/>
          </a:xfrm>
          <a:prstGeom prst="rect">
            <a:avLst/>
          </a:prstGeom>
        </p:spPr>
      </p:pic>
      <p:pic>
        <p:nvPicPr>
          <p:cNvPr id="5" name="Graphic 4" descr="Chat bubble outline">
            <a:extLst>
              <a:ext uri="{FF2B5EF4-FFF2-40B4-BE49-F238E27FC236}">
                <a16:creationId xmlns:a16="http://schemas.microsoft.com/office/drawing/2014/main" id="{C520DA5F-08F7-E887-0A19-5193DD0B1A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5277" y="5527655"/>
            <a:ext cx="914400" cy="914400"/>
          </a:xfrm>
          <a:prstGeom prst="rect">
            <a:avLst/>
          </a:prstGeom>
        </p:spPr>
      </p:pic>
      <p:pic>
        <p:nvPicPr>
          <p:cNvPr id="2" name="Graphic 1" descr="Chat bubble outline">
            <a:extLst>
              <a:ext uri="{FF2B5EF4-FFF2-40B4-BE49-F238E27FC236}">
                <a16:creationId xmlns:a16="http://schemas.microsoft.com/office/drawing/2014/main" id="{CC2F1641-E6EE-B13E-2B21-02A48EB229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1444" y="1761747"/>
            <a:ext cx="914400" cy="9144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6B5F7C-008F-56BE-45B1-BEFF0392F5CB}"/>
              </a:ext>
            </a:extLst>
          </p:cNvPr>
          <p:cNvSpPr/>
          <p:nvPr/>
        </p:nvSpPr>
        <p:spPr>
          <a:xfrm>
            <a:off x="4478416" y="6716607"/>
            <a:ext cx="2527069" cy="487801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7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7|18.1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7|18.1|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7|18.1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7|18.1|3.6"/>
</p:tagLst>
</file>

<file path=ppt/theme/theme1.xml><?xml version="1.0" encoding="utf-8"?>
<a:theme xmlns:a="http://schemas.openxmlformats.org/drawingml/2006/main" name="Kantoorthema">
  <a:themeElements>
    <a:clrScheme name="UGent LW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F1A42B"/>
      </a:accent1>
      <a:accent2>
        <a:srgbClr val="DAAD40"/>
      </a:accent2>
      <a:accent3>
        <a:srgbClr val="DEB655"/>
      </a:accent3>
      <a:accent4>
        <a:srgbClr val="E2BF6B"/>
      </a:accent4>
      <a:accent5>
        <a:srgbClr val="E6C880"/>
      </a:accent5>
      <a:accent6>
        <a:srgbClr val="EBD295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UGent_EN_LW.potx" id="{B8015347-402D-43F9-869A-71989DF47CF4}" vid="{7B225606-B188-4A4F-B0DF-B320CB3C59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D8A6EE76802A4C9AFD5C1D8E97C742" ma:contentTypeVersion="14" ma:contentTypeDescription="Een nieuw document maken." ma:contentTypeScope="" ma:versionID="0b7026bcc963311064f9500619877831">
  <xsd:schema xmlns:xsd="http://www.w3.org/2001/XMLSchema" xmlns:xs="http://www.w3.org/2001/XMLSchema" xmlns:p="http://schemas.microsoft.com/office/2006/metadata/properties" xmlns:ns3="19b3160e-efba-4fd9-bc2c-97348900ac16" xmlns:ns4="01f86601-e0aa-4c45-ab14-5e161d33ef82" targetNamespace="http://schemas.microsoft.com/office/2006/metadata/properties" ma:root="true" ma:fieldsID="15e6783115311df51f2bb263cd9670b4" ns3:_="" ns4:_="">
    <xsd:import namespace="19b3160e-efba-4fd9-bc2c-97348900ac16"/>
    <xsd:import namespace="01f86601-e0aa-4c45-ab14-5e161d33ef8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b3160e-efba-4fd9-bc2c-97348900ac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86601-e0aa-4c45-ab14-5e161d33e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E1AFBD-2869-4FAF-9E1B-356094AD33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b3160e-efba-4fd9-bc2c-97348900ac16"/>
    <ds:schemaRef ds:uri="01f86601-e0aa-4c45-ab14-5e161d33e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C178EF-4B47-411B-8FFF-46FE302C1A50}">
  <ds:schemaRefs>
    <ds:schemaRef ds:uri="http://purl.org/dc/dcmitype/"/>
    <ds:schemaRef ds:uri="http://purl.org/dc/elements/1.1/"/>
    <ds:schemaRef ds:uri="19b3160e-efba-4fd9-bc2c-97348900ac16"/>
    <ds:schemaRef ds:uri="http://www.w3.org/XML/1998/namespace"/>
    <ds:schemaRef ds:uri="http://purl.org/dc/terms/"/>
    <ds:schemaRef ds:uri="01f86601-e0aa-4c45-ab14-5e161d33e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98AD7AE-659B-411A-AE0B-7065579770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PowerPoint_UGent_EN_LW</Template>
  <TotalTime>6067</TotalTime>
  <Words>1681</Words>
  <Application>Microsoft Office PowerPoint</Application>
  <PresentationFormat>Custom</PresentationFormat>
  <Paragraphs>353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Times New Roman</vt:lpstr>
      <vt:lpstr>Wingdings</vt:lpstr>
      <vt:lpstr>Kantoorthema</vt:lpstr>
      <vt:lpstr>GenAI models as keyword rankers: A learner-centred case study for L2 Spanish</vt:lpstr>
      <vt:lpstr>About me</vt:lpstr>
      <vt:lpstr>Sneak peek</vt:lpstr>
      <vt:lpstr>Sneak peek</vt:lpstr>
      <vt:lpstr>PowerPoint Presentation</vt:lpstr>
      <vt:lpstr>Sneak peek</vt:lpstr>
      <vt:lpstr>Target setting</vt:lpstr>
      <vt:lpstr>PowerPoint Presentation</vt:lpstr>
      <vt:lpstr>PowerPoint Presentation</vt:lpstr>
      <vt:lpstr>Research question</vt:lpstr>
      <vt:lpstr>Research question</vt:lpstr>
      <vt:lpstr>Real-life utility</vt:lpstr>
      <vt:lpstr>Target users</vt:lpstr>
      <vt:lpstr>Scenario A: background</vt:lpstr>
      <vt:lpstr>Scenario A: Gather texts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A: Read and analyse texts</vt:lpstr>
      <vt:lpstr>Scenario A: Read and analyse texts</vt:lpstr>
      <vt:lpstr>Scenario A: Read and analyse texts</vt:lpstr>
      <vt:lpstr>Scenario A: pros and cons</vt:lpstr>
      <vt:lpstr>Scenario B: GenAI assistance</vt:lpstr>
      <vt:lpstr>Scenario B: pros and cons</vt:lpstr>
      <vt:lpstr>Research time!</vt:lpstr>
      <vt:lpstr>Methodology</vt:lpstr>
      <vt:lpstr>Data collection (1)</vt:lpstr>
      <vt:lpstr>Data collection (2)</vt:lpstr>
      <vt:lpstr>Data collection (3)</vt:lpstr>
      <vt:lpstr>Sneak peek</vt:lpstr>
      <vt:lpstr>Ranking 1 – Human ranking</vt:lpstr>
      <vt:lpstr>Ranking 1 – Human ranking</vt:lpstr>
      <vt:lpstr>Ranking 1 – Human ranking</vt:lpstr>
      <vt:lpstr>Ranking 1 – Human ranking</vt:lpstr>
      <vt:lpstr>Ranking 1 – Human ranking</vt:lpstr>
      <vt:lpstr>Overview rankings</vt:lpstr>
      <vt:lpstr>Ranking 2 – Statistical measure (DKL)</vt:lpstr>
      <vt:lpstr>Ranking 2 – Statistical measure (DKL)</vt:lpstr>
      <vt:lpstr>Overview rankings</vt:lpstr>
      <vt:lpstr>Ranking 3 – GenAI-based ranking</vt:lpstr>
      <vt:lpstr>Ranking 3 – GenAI-based ranking</vt:lpstr>
      <vt:lpstr>Ranking 3 – GenAI-based ranking</vt:lpstr>
      <vt:lpstr>Overview rankings</vt:lpstr>
      <vt:lpstr>Analysis: correlation between rankings</vt:lpstr>
      <vt:lpstr>Results: correlation with human ranking</vt:lpstr>
      <vt:lpstr>Results: summary</vt:lpstr>
      <vt:lpstr>Results: Interpretation</vt:lpstr>
      <vt:lpstr>Conclusion</vt:lpstr>
      <vt:lpstr>Contributions</vt:lpstr>
      <vt:lpstr>Limitations (dataset)</vt:lpstr>
      <vt:lpstr>Limitations (modelS)</vt:lpstr>
      <vt:lpstr>REferences</vt:lpstr>
      <vt:lpstr>Jasper Degraeuwe Postdoctoral researcher  Department of translation, interpreting and communication  Jasper.Degraeuwe@UGent.be  www.ugent.be </vt:lpstr>
    </vt:vector>
  </TitlesOfParts>
  <Manager/>
  <Company>Ghent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Jasper Degraeuwe</dc:creator>
  <cp:keywords/>
  <dc:description/>
  <cp:lastModifiedBy>Jasper Degraeuwe</cp:lastModifiedBy>
  <cp:revision>141</cp:revision>
  <dcterms:created xsi:type="dcterms:W3CDTF">2022-06-30T13:33:48Z</dcterms:created>
  <dcterms:modified xsi:type="dcterms:W3CDTF">2025-12-11T14:32:32Z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0x01010028D8A6EE76802A4C9AFD5C1D8E97C742</vt:lpwstr>
  </property>
</Properties>
</file>